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228600"/>
            <a:ext cx="11338560" cy="457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2400" b="1">
                <a:solidFill>
                  <a:srgbClr val="1F2937"/>
                </a:solidFill>
                <a:latin typeface="Noto Sans CJK SC"/>
              </a:rPr>
              <a:t>XR-RM75 双臂遥操作阶段进展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912" y="713232"/>
            <a:ext cx="11155680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50" b="0">
                <a:solidFill>
                  <a:srgbClr val="64748B"/>
                </a:solidFill>
                <a:latin typeface="Noto Sans CJK SC"/>
              </a:rPr>
              <a:t>PICO 4 Ultra + ROS2 Humble + RealMan RM75 | 用于阶段汇报与后续工作规划</a:t>
            </a:r>
          </a:p>
        </p:txBody>
      </p:sp>
      <p:pic>
        <p:nvPicPr>
          <p:cNvPr id="4" name="Picture 3" descr="architecture_fl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078992"/>
            <a:ext cx="7589520" cy="298159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8275320" y="1143000"/>
            <a:ext cx="3474720" cy="868680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439912" y="1252728"/>
            <a:ext cx="3145536" cy="228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200" b="1">
                <a:solidFill>
                  <a:srgbClr val="16A34A"/>
                </a:solidFill>
                <a:latin typeface="Noto Sans CJK SC"/>
              </a:rPr>
              <a:t>当前状态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39912" y="1581912"/>
            <a:ext cx="3145536" cy="365759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940">
                <a:solidFill>
                  <a:srgbClr val="1F2937"/>
                </a:solidFill>
                <a:latin typeface="Noto Sans CJK SC"/>
              </a:rPr>
              <a:t>阶段一闭环已跑通：</a:t>
            </a:r>
          </a:p>
          <a:p>
            <a:r>
              <a:rPr sz="940">
                <a:solidFill>
                  <a:srgbClr val="1F2937"/>
                </a:solidFill>
                <a:latin typeface="Noto Sans CJK SC"/>
              </a:rPr>
              <a:t>PICO/模拟 UDP 到 ROS2，</a:t>
            </a:r>
          </a:p>
          <a:p>
            <a:r>
              <a:rPr sz="940">
                <a:solidFill>
                  <a:srgbClr val="1F2937"/>
                </a:solidFill>
                <a:latin typeface="Noto Sans CJK SC"/>
              </a:rPr>
              <a:t>再到左右 RM75 遥操作节点。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75320" y="2148840"/>
            <a:ext cx="3474720" cy="868680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0F76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439912" y="2258568"/>
            <a:ext cx="3145536" cy="228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200" b="1">
                <a:solidFill>
                  <a:srgbClr val="0F766E"/>
                </a:solidFill>
                <a:latin typeface="Noto Sans CJK SC"/>
              </a:rPr>
              <a:t>核心策略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39912" y="2587752"/>
            <a:ext cx="3145536" cy="365759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940">
                <a:solidFill>
                  <a:srgbClr val="1F2937"/>
                </a:solidFill>
                <a:latin typeface="Noto Sans CJK SC"/>
              </a:rPr>
              <a:t>采用 grip 触发的</a:t>
            </a:r>
          </a:p>
          <a:p>
            <a:r>
              <a:rPr sz="940">
                <a:solidFill>
                  <a:srgbClr val="1F2937"/>
                </a:solidFill>
                <a:latin typeface="Noto Sans CJK SC"/>
              </a:rPr>
              <a:t>相对位移控制，</a:t>
            </a:r>
          </a:p>
          <a:p>
            <a:r>
              <a:rPr sz="940">
                <a:solidFill>
                  <a:srgbClr val="1F2937"/>
                </a:solidFill>
                <a:latin typeface="Noto Sans CJK SC"/>
              </a:rPr>
              <a:t>优先保证低速、安全、可验证。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75320" y="3154680"/>
            <a:ext cx="3474720" cy="868680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39912" y="3264408"/>
            <a:ext cx="3145536" cy="228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200" b="1">
                <a:solidFill>
                  <a:srgbClr val="2563EB"/>
                </a:solidFill>
                <a:latin typeface="Noto Sans CJK SC"/>
              </a:rPr>
              <a:t>工程组织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39912" y="3593592"/>
            <a:ext cx="3145536" cy="365759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940">
                <a:solidFill>
                  <a:srgbClr val="1F2937"/>
                </a:solidFill>
                <a:latin typeface="Noto Sans CJK SC"/>
              </a:rPr>
              <a:t>左右臂由两个单臂节点</a:t>
            </a:r>
          </a:p>
          <a:p>
            <a:r>
              <a:rPr sz="940">
                <a:solidFill>
                  <a:srgbClr val="1F2937"/>
                </a:solidFill>
                <a:latin typeface="Noto Sans CJK SC"/>
              </a:rPr>
              <a:t>解耦控制，mock 与真机</a:t>
            </a:r>
          </a:p>
          <a:p>
            <a:r>
              <a:rPr sz="940">
                <a:solidFill>
                  <a:srgbClr val="1F2937"/>
                </a:solidFill>
                <a:latin typeface="Noto Sans CJK SC"/>
              </a:rPr>
              <a:t>共用同一控制逻辑。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75320" y="4160520"/>
            <a:ext cx="3474720" cy="1024128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39912" y="4270248"/>
            <a:ext cx="3145536" cy="228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200" b="1">
                <a:solidFill>
                  <a:srgbClr val="EA580C"/>
                </a:solidFill>
                <a:latin typeface="Noto Sans CJK SC"/>
              </a:rPr>
              <a:t>当前边界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39912" y="4599431"/>
            <a:ext cx="3145536" cy="5212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940">
                <a:solidFill>
                  <a:srgbClr val="1F2937"/>
                </a:solidFill>
                <a:latin typeface="Noto Sans CJK SC"/>
              </a:rPr>
              <a:t>尚未包含视觉、数据记录、</a:t>
            </a:r>
          </a:p>
          <a:p>
            <a:r>
              <a:rPr sz="940">
                <a:solidFill>
                  <a:srgbClr val="1F2937"/>
                </a:solidFill>
                <a:latin typeface="Noto Sans CJK SC"/>
              </a:rPr>
              <a:t>双臂避碰、完整时间同步</a:t>
            </a:r>
          </a:p>
          <a:p>
            <a:r>
              <a:rPr sz="940">
                <a:solidFill>
                  <a:srgbClr val="1F2937"/>
                </a:solidFill>
                <a:latin typeface="Noto Sans CJK SC"/>
              </a:rPr>
              <a:t>和任务级自动采摘。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75320" y="5349240"/>
            <a:ext cx="3474720" cy="658368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39912" y="5458968"/>
            <a:ext cx="3145536" cy="228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200" b="1">
                <a:solidFill>
                  <a:srgbClr val="BE185D"/>
                </a:solidFill>
                <a:latin typeface="Noto Sans CJK SC"/>
              </a:rPr>
              <a:t>下一步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9912" y="5788152"/>
            <a:ext cx="3145536" cy="155447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880">
                <a:solidFill>
                  <a:srgbClr val="1F2937"/>
                </a:solidFill>
                <a:latin typeface="Noto Sans CJK SC"/>
              </a:rPr>
              <a:t>补齐统计记录与安全状态</a:t>
            </a:r>
          </a:p>
          <a:p>
            <a:r>
              <a:rPr sz="880">
                <a:solidFill>
                  <a:srgbClr val="1F2937"/>
                </a:solidFill>
                <a:latin typeface="Noto Sans CJK SC"/>
              </a:rPr>
              <a:t>再接入夹爪和视觉链路。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228600"/>
            <a:ext cx="11338560" cy="457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2400" b="1">
                <a:solidFill>
                  <a:srgbClr val="1F2937"/>
                </a:solidFill>
                <a:latin typeface="Noto Sans CJK SC"/>
              </a:rPr>
              <a:t>整体思路：先闭环，后增强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912" y="713232"/>
            <a:ext cx="11155680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50" b="0">
                <a:solidFill>
                  <a:srgbClr val="64748B"/>
                </a:solidFill>
                <a:latin typeface="Noto Sans CJK SC"/>
              </a:rPr>
              <a:t>以可控的相对位移遥操作作为基础平台，再逐步加入安全、感知和任务级能力</a:t>
            </a:r>
          </a:p>
        </p:txBody>
      </p:sp>
      <p:pic>
        <p:nvPicPr>
          <p:cNvPr id="4" name="Picture 3" descr="control_loo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1024128"/>
            <a:ext cx="11292840" cy="51758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228600"/>
            <a:ext cx="11338560" cy="457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2400" b="1">
                <a:solidFill>
                  <a:srgbClr val="1F2937"/>
                </a:solidFill>
                <a:latin typeface="Noto Sans CJK SC"/>
              </a:rPr>
              <a:t>已完成部分：可运行的基础遥操作平台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912" y="713232"/>
            <a:ext cx="11155680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50" b="0">
                <a:solidFill>
                  <a:srgbClr val="64748B"/>
                </a:solidFill>
                <a:latin typeface="Noto Sans CJK SC"/>
              </a:rPr>
              <a:t>重点成果覆盖 PICO 端、ROS2 输入、控制节点、真机适配和现场启动组织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2920" y="1234440"/>
          <a:ext cx="11201398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9783"/>
                <a:gridCol w="5262402"/>
                <a:gridCol w="3909213"/>
              </a:tblGrid>
              <a:tr h="723900">
                <a:tc>
                  <a:txBody>
                    <a:bodyPr/>
                    <a:lstStyle/>
                    <a:p>
                      <a:pPr algn="ctr"/>
                      <a:r>
                        <a:rPr sz="960" b="1">
                          <a:solidFill>
                            <a:srgbClr val="FFFFFF"/>
                          </a:solidFill>
                          <a:latin typeface="Noto Sans CJK SC"/>
                        </a:rPr>
                        <a:t>模块</a:t>
                      </a:r>
                    </a:p>
                  </a:txBody>
                  <a:tcPr marL="54864" marR="54864" marT="36576" marB="36576" anchor="ctr"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60" b="1">
                          <a:solidFill>
                            <a:srgbClr val="FFFFFF"/>
                          </a:solidFill>
                          <a:latin typeface="Noto Sans CJK SC"/>
                        </a:rPr>
                        <a:t>已完成内容</a:t>
                      </a:r>
                    </a:p>
                  </a:txBody>
                  <a:tcPr marL="54864" marR="54864" marT="36576" marB="36576" anchor="ctr"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60" b="1">
                          <a:solidFill>
                            <a:srgbClr val="FFFFFF"/>
                          </a:solidFill>
                          <a:latin typeface="Noto Sans CJK SC"/>
                        </a:rPr>
                        <a:t>汇报价值</a:t>
                      </a:r>
                    </a:p>
                  </a:txBody>
                  <a:tcPr marL="54864" marR="54864" marT="36576" marB="36576" anchor="ctr">
                    <a:solidFill>
                      <a:srgbClr val="0F766E"/>
                    </a:solidFill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Unity/PICO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自定义 UDP Sender，发送左右手柄 pose、grip、trigger，支持安全停止包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具备头显端真实输入源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xr_rm_input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非阻塞 UDP 接收，解析单/双手柄 JSON，发布左右 XrController 话题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形成统一 ROS2 输入接口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xr_rm_teleop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相对位移映射、限幅、低通滤波、debug topic、mock/真机共用逻辑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完成核心控制闭环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RealMan 适配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连接 RM75、速度或 pose_canfd 透传、安全限幅、末端外设初始化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具备真机接入基础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xr_rm_bringup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统一 launch、左右/双臂 YAML、launcher_ui 现场入口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降低联调和演示组织成本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685800" y="5806440"/>
            <a:ext cx="3291840" cy="621792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50392" y="5916168"/>
            <a:ext cx="2962656" cy="228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200" b="1">
                <a:solidFill>
                  <a:srgbClr val="16A34A"/>
                </a:solidFill>
                <a:latin typeface="Noto Sans CJK SC"/>
              </a:rPr>
              <a:t>稳定点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0392" y="6245352"/>
            <a:ext cx="2962656" cy="118872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050" b="0">
                <a:solidFill>
                  <a:srgbClr val="1F2937"/>
                </a:solidFill>
                <a:latin typeface="Noto Sans CJK SC"/>
              </a:rPr>
              <a:t>mock 与真机路径分离清晰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34840" y="5806440"/>
            <a:ext cx="3291840" cy="621792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99431" y="5916168"/>
            <a:ext cx="2962656" cy="228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200" b="1">
                <a:solidFill>
                  <a:srgbClr val="EA580C"/>
                </a:solidFill>
                <a:latin typeface="Noto Sans CJK SC"/>
              </a:rPr>
              <a:t>安全点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99431" y="6245352"/>
            <a:ext cx="2962656" cy="118872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050" b="0">
                <a:solidFill>
                  <a:srgbClr val="1F2937"/>
                </a:solidFill>
                <a:latin typeface="Noto Sans CJK SC"/>
              </a:rPr>
              <a:t>所有关键退出路径归零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83879" y="5806440"/>
            <a:ext cx="3291840" cy="621792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348471" y="5916168"/>
            <a:ext cx="2962656" cy="228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200" b="1">
                <a:solidFill>
                  <a:srgbClr val="2563EB"/>
                </a:solidFill>
                <a:latin typeface="Noto Sans CJK SC"/>
              </a:rPr>
              <a:t>扩展点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48471" y="6245352"/>
            <a:ext cx="2962656" cy="118872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050" b="0">
                <a:solidFill>
                  <a:srgbClr val="1F2937"/>
                </a:solidFill>
                <a:latin typeface="Noto Sans CJK SC"/>
              </a:rPr>
              <a:t>trigger、视觉与记录链路已留接口空间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228600"/>
            <a:ext cx="11338560" cy="457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2400" b="1">
                <a:solidFill>
                  <a:srgbClr val="1F2937"/>
                </a:solidFill>
                <a:latin typeface="Noto Sans CJK SC"/>
              </a:rPr>
              <a:t>当前项目结构：分层清晰，便于扩展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912" y="713232"/>
            <a:ext cx="11155680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50" b="0">
                <a:solidFill>
                  <a:srgbClr val="64748B"/>
                </a:solidFill>
                <a:latin typeface="Noto Sans CJK SC"/>
              </a:rPr>
              <a:t>ROS2 packages 负责通信、接口、控制与启动；Unity 工程负责头显端采集与 UDP 发送</a:t>
            </a:r>
          </a:p>
        </p:txBody>
      </p:sp>
      <p:pic>
        <p:nvPicPr>
          <p:cNvPr id="4" name="Picture 3" descr="project_structu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960120"/>
            <a:ext cx="7132320" cy="34290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99248" y="1170432"/>
          <a:ext cx="4069079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687"/>
                <a:gridCol w="2580392"/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sz="960" b="1">
                          <a:solidFill>
                            <a:srgbClr val="FFFFFF"/>
                          </a:solidFill>
                          <a:latin typeface="Noto Sans CJK SC"/>
                        </a:rPr>
                        <a:t>路径</a:t>
                      </a:r>
                    </a:p>
                  </a:txBody>
                  <a:tcPr marL="54864" marR="54864" marT="36576" marB="36576" anchor="ctr"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60" b="1">
                          <a:solidFill>
                            <a:srgbClr val="FFFFFF"/>
                          </a:solidFill>
                          <a:latin typeface="Noto Sans CJK SC"/>
                        </a:rPr>
                        <a:t>职责</a:t>
                      </a:r>
                    </a:p>
                  </a:txBody>
                  <a:tcPr marL="54864" marR="54864" marT="36576" marB="36576" anchor="ctr">
                    <a:solidFill>
                      <a:srgbClr val="0F766E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xr_rm_interfaces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定义 XrController 统一消息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xr_rm_input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UDP 接收与样例发送器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xr_rm_teleop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相对位移遥操作与 RealMan 适配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xr_rm_bringup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launch、YAML、现场 UI 与运行入口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unity/XR_RM_PICO_UDP_Sender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PICO 4 Ultra UDP Sender Unity 工程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7699248" y="4617720"/>
            <a:ext cx="4069080" cy="1051560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0F76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863840" y="4727448"/>
            <a:ext cx="3739896" cy="228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200" b="1">
                <a:solidFill>
                  <a:srgbClr val="0F766E"/>
                </a:solidFill>
                <a:latin typeface="Noto Sans CJK SC"/>
              </a:rPr>
              <a:t>结构特点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63840" y="5056631"/>
            <a:ext cx="3739896" cy="548639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940">
                <a:solidFill>
                  <a:srgbClr val="1F2937"/>
                </a:solidFill>
                <a:latin typeface="Noto Sans CJK SC"/>
              </a:rPr>
              <a:t>控制节点保持单臂同构；</a:t>
            </a:r>
          </a:p>
          <a:p>
            <a:r>
              <a:rPr sz="940">
                <a:solidFill>
                  <a:srgbClr val="1F2937"/>
                </a:solidFill>
                <a:latin typeface="Noto Sans CJK SC"/>
              </a:rPr>
              <a:t>双臂由 launch 组合，</a:t>
            </a:r>
          </a:p>
          <a:p>
            <a:r>
              <a:rPr sz="940">
                <a:solidFill>
                  <a:srgbClr val="1F2937"/>
                </a:solidFill>
                <a:latin typeface="Noto Sans CJK SC"/>
              </a:rPr>
              <a:t>避免左右臂过度耦合。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99248" y="5806440"/>
            <a:ext cx="4069080" cy="566928"/>
          </a:xfrm>
          <a:prstGeom prst="roundRect">
            <a:avLst/>
          </a:prstGeom>
          <a:solidFill>
            <a:srgbClr val="FFFFFF"/>
          </a:solidFill>
          <a:ln w="1778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863840" y="5916168"/>
            <a:ext cx="3739896" cy="228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200" b="1">
                <a:solidFill>
                  <a:srgbClr val="16A34A"/>
                </a:solidFill>
                <a:latin typeface="Noto Sans CJK SC"/>
              </a:rPr>
              <a:t>文档产出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63840" y="6245352"/>
            <a:ext cx="3739896" cy="64007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050" b="0">
                <a:solidFill>
                  <a:srgbClr val="1F2937"/>
                </a:solidFill>
                <a:latin typeface="Noto Sans CJK SC"/>
              </a:rPr>
              <a:t>本次报告文件均已放置在 docs/ 目录下。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228600"/>
            <a:ext cx="11338560" cy="457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2400" b="1">
                <a:solidFill>
                  <a:srgbClr val="1F2937"/>
                </a:solidFill>
                <a:latin typeface="Noto Sans CJK SC"/>
              </a:rPr>
              <a:t>未完成部分与未来工作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912" y="713232"/>
            <a:ext cx="11155680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r>
              <a:rPr sz="1150" b="0">
                <a:solidFill>
                  <a:srgbClr val="64748B"/>
                </a:solidFill>
                <a:latin typeface="Noto Sans CJK SC"/>
              </a:rPr>
              <a:t>下一阶段围绕可量化、可记录、可停止、可扩展四个方向推进</a:t>
            </a:r>
          </a:p>
        </p:txBody>
      </p:sp>
      <p:pic>
        <p:nvPicPr>
          <p:cNvPr id="4" name="Picture 3" descr="roadma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48" y="960120"/>
            <a:ext cx="11384280" cy="394071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58368" y="4663440"/>
          <a:ext cx="10881359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069"/>
                <a:gridCol w="4387645"/>
                <a:gridCol w="4387645"/>
              </a:tblGrid>
              <a:tr h="266700">
                <a:tc>
                  <a:txBody>
                    <a:bodyPr/>
                    <a:lstStyle/>
                    <a:p>
                      <a:pPr algn="ctr"/>
                      <a:r>
                        <a:rPr sz="960" b="1">
                          <a:solidFill>
                            <a:srgbClr val="FFFFFF"/>
                          </a:solidFill>
                          <a:latin typeface="Noto Sans CJK SC"/>
                        </a:rPr>
                        <a:t>类别</a:t>
                      </a:r>
                    </a:p>
                  </a:txBody>
                  <a:tcPr marL="54864" marR="54864" marT="36576" marB="36576" anchor="ctr"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60" b="1">
                          <a:solidFill>
                            <a:srgbClr val="FFFFFF"/>
                          </a:solidFill>
                          <a:latin typeface="Noto Sans CJK SC"/>
                        </a:rPr>
                        <a:t>即将完成</a:t>
                      </a:r>
                    </a:p>
                  </a:txBody>
                  <a:tcPr marL="54864" marR="54864" marT="36576" marB="36576" anchor="ctr">
                    <a:solidFill>
                      <a:srgbClr val="0F766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60" b="1">
                          <a:solidFill>
                            <a:srgbClr val="FFFFFF"/>
                          </a:solidFill>
                          <a:latin typeface="Noto Sans CJK SC"/>
                        </a:rPr>
                        <a:t>后续优化</a:t>
                      </a:r>
                    </a:p>
                  </a:txBody>
                  <a:tcPr marL="54864" marR="54864" marT="36576" marB="36576" anchor="ctr">
                    <a:solidFill>
                      <a:srgbClr val="0F766E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通信质量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频率、延迟、丢包统计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时间同步与状态回传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安全能力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软件急停 topic、UI Stop 状态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双臂互斥边界与碰撞模型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末端执行器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trigger 映射夹爪开合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力控比例与安全上限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感知记录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rosbag2 记录关键话题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D405/D435、TF、目标检测</a:t>
                      </a:r>
                    </a:p>
                  </a:txBody>
                  <a:tcPr marL="54864" marR="54864" marT="36576" marB="36576" anchor="ctr">
                    <a:solidFill>
                      <a:srgbClr val="FFFFFF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sz="919" b="1">
                          <a:solidFill>
                            <a:srgbClr val="1F2937"/>
                          </a:solidFill>
                          <a:latin typeface="Noto Sans CJK SC"/>
                        </a:rPr>
                        <a:t>任务能力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实验流程固化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919" b="0">
                          <a:solidFill>
                            <a:srgbClr val="1F2937"/>
                          </a:solidFill>
                          <a:latin typeface="Noto Sans CJK SC"/>
                        </a:rPr>
                        <a:t>半自动采摘状态机</a:t>
                      </a:r>
                    </a:p>
                  </a:txBody>
                  <a:tcPr marL="54864" marR="54864" marT="36576" marB="36576" anchor="ctr"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