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11480" y="228600"/>
            <a:ext cx="11338560" cy="4572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2400" b="1">
                <a:solidFill>
                  <a:srgbClr val="1F2937"/>
                </a:solidFill>
                <a:latin typeface="Noto Sans CJK SC"/>
              </a:rPr>
              <a:t>阶段一闭环已形成，但记录、避碰与任务能力仍需补齐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912" y="713232"/>
            <a:ext cx="11155680" cy="29260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150" b="0">
                <a:solidFill>
                  <a:srgbClr val="64748B"/>
                </a:solidFill>
                <a:latin typeface="Noto Sans CJK SC"/>
              </a:rPr>
              <a:t>依据：README.md、CODEX.md、docs/pico_udp_sender_ubuntu22_setup.md 与当前源码；建议部分为后续规划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078992"/>
            <a:ext cx="7589520" cy="29815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75320" y="1143000"/>
            <a:ext cx="3474720" cy="868680"/>
          </a:xfrm>
          <a:prstGeom prst="roundRect">
            <a:avLst/>
          </a:prstGeom>
          <a:solidFill>
            <a:srgbClr val="FFFFFF"/>
          </a:solidFill>
          <a:ln w="17780">
            <a:solidFill>
              <a:srgbClr val="16A3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439912" y="1252728"/>
            <a:ext cx="3145536" cy="2286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200" b="1">
                <a:solidFill>
                  <a:srgbClr val="16A34A"/>
                </a:solidFill>
                <a:latin typeface="Noto Sans CJK SC"/>
              </a:rPr>
              <a:t>当前状态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9912" y="1581912"/>
            <a:ext cx="3145536" cy="36575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940">
                <a:solidFill>
                  <a:srgbClr val="1F2937"/>
                </a:solidFill>
                <a:latin typeface="Noto Sans CJK SC"/>
              </a:rPr>
              <a:t>已形成阶段一闭环：</a:t>
            </a:r>
          </a:p>
          <a:p>
            <a:r>
              <a:rPr sz="940">
                <a:solidFill>
                  <a:srgbClr val="1F2937"/>
                </a:solidFill>
                <a:latin typeface="Noto Sans CJK SC"/>
              </a:rPr>
              <a:t>PICO/模拟 UDP 到 ROS2，</a:t>
            </a:r>
          </a:p>
          <a:p>
            <a:r>
              <a:rPr sz="940">
                <a:solidFill>
                  <a:srgbClr val="1F2937"/>
                </a:solidFill>
                <a:latin typeface="Noto Sans CJK SC"/>
              </a:rPr>
              <a:t>再到左右 RM75 控制目标。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75320" y="2148840"/>
            <a:ext cx="3474720" cy="868680"/>
          </a:xfrm>
          <a:prstGeom prst="roundRect">
            <a:avLst/>
          </a:prstGeom>
          <a:solidFill>
            <a:srgbClr val="FFFFFF"/>
          </a:solidFill>
          <a:ln w="17780">
            <a:solidFill>
              <a:srgbClr val="0F76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439912" y="2258568"/>
            <a:ext cx="3145536" cy="2286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200" b="1">
                <a:solidFill>
                  <a:srgbClr val="0F766E"/>
                </a:solidFill>
                <a:latin typeface="Noto Sans CJK SC"/>
              </a:rPr>
              <a:t>核心策略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9912" y="2587752"/>
            <a:ext cx="3145536" cy="36575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940">
                <a:solidFill>
                  <a:srgbClr val="1F2937"/>
                </a:solidFill>
                <a:latin typeface="Noto Sans CJK SC"/>
              </a:rPr>
              <a:t>grip 锁定相对位移；</a:t>
            </a:r>
          </a:p>
          <a:p>
            <a:r>
              <a:rPr sz="940">
                <a:solidFill>
                  <a:srgbClr val="1F2937"/>
                </a:solidFill>
                <a:latin typeface="Noto Sans CJK SC"/>
              </a:rPr>
              <a:t>pose_valid=false、超时</a:t>
            </a:r>
          </a:p>
          <a:p>
            <a:r>
              <a:rPr sz="940">
                <a:solidFill>
                  <a:srgbClr val="1F2937"/>
                </a:solidFill>
                <a:latin typeface="Noto Sans CJK SC"/>
              </a:rPr>
              <a:t>和异常均作为停止条件。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75320" y="3154680"/>
            <a:ext cx="3474720" cy="868680"/>
          </a:xfrm>
          <a:prstGeom prst="roundRect">
            <a:avLst/>
          </a:prstGeom>
          <a:solidFill>
            <a:srgbClr val="FFFFFF"/>
          </a:solidFill>
          <a:ln w="17780">
            <a:solidFill>
              <a:srgbClr val="2563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439912" y="3264408"/>
            <a:ext cx="3145536" cy="2286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200" b="1">
                <a:solidFill>
                  <a:srgbClr val="2563EB"/>
                </a:solidFill>
                <a:latin typeface="Noto Sans CJK SC"/>
              </a:rPr>
              <a:t>工程组织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9912" y="3593592"/>
            <a:ext cx="3145536" cy="36575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940">
                <a:solidFill>
                  <a:srgbClr val="1F2937"/>
                </a:solidFill>
                <a:latin typeface="Noto Sans CJK SC"/>
              </a:rPr>
              <a:t>双臂由两个单臂节点</a:t>
            </a:r>
          </a:p>
          <a:p>
            <a:r>
              <a:rPr sz="940">
                <a:solidFill>
                  <a:srgbClr val="1F2937"/>
                </a:solidFill>
                <a:latin typeface="Noto Sans CJK SC"/>
              </a:rPr>
              <a:t>解耦控制，mock 与真机</a:t>
            </a:r>
          </a:p>
          <a:p>
            <a:r>
              <a:rPr sz="940">
                <a:solidFill>
                  <a:srgbClr val="1F2937"/>
                </a:solidFill>
                <a:latin typeface="Noto Sans CJK SC"/>
              </a:rPr>
              <a:t>共用同一控制逻辑。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75320" y="4160520"/>
            <a:ext cx="3474720" cy="1024128"/>
          </a:xfrm>
          <a:prstGeom prst="roundRect">
            <a:avLst/>
          </a:prstGeom>
          <a:solidFill>
            <a:srgbClr val="FFFFFF"/>
          </a:solidFill>
          <a:ln w="17780">
            <a:solidFill>
              <a:srgbClr val="EA58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39912" y="4270248"/>
            <a:ext cx="3145536" cy="2286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200" b="1">
                <a:solidFill>
                  <a:srgbClr val="EA580C"/>
                </a:solidFill>
                <a:latin typeface="Noto Sans CJK SC"/>
              </a:rPr>
              <a:t>当前边界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39912" y="4599431"/>
            <a:ext cx="3145536" cy="52120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940">
                <a:solidFill>
                  <a:srgbClr val="1F2937"/>
                </a:solidFill>
                <a:latin typeface="Noto Sans CJK SC"/>
              </a:rPr>
              <a:t>未完成项明确标注：</a:t>
            </a:r>
          </a:p>
          <a:p>
            <a:r>
              <a:rPr sz="940">
                <a:solidFill>
                  <a:srgbClr val="1F2937"/>
                </a:solidFill>
                <a:latin typeface="Noto Sans CJK SC"/>
              </a:rPr>
              <a:t>视觉、数据记录、双臂避碰、</a:t>
            </a:r>
          </a:p>
          <a:p>
            <a:r>
              <a:rPr sz="940">
                <a:solidFill>
                  <a:srgbClr val="1F2937"/>
                </a:solidFill>
                <a:latin typeface="Noto Sans CJK SC"/>
              </a:rPr>
              <a:t>状态回传和自动采摘。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275320" y="5349240"/>
            <a:ext cx="3474720" cy="658368"/>
          </a:xfrm>
          <a:prstGeom prst="roundRect">
            <a:avLst/>
          </a:prstGeom>
          <a:solidFill>
            <a:srgbClr val="FFFFFF"/>
          </a:solidFill>
          <a:ln w="17780">
            <a:solidFill>
              <a:srgbClr val="BE185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439912" y="5458968"/>
            <a:ext cx="3145536" cy="2286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200" b="1">
                <a:solidFill>
                  <a:srgbClr val="BE185D"/>
                </a:solidFill>
                <a:latin typeface="Noto Sans CJK SC"/>
              </a:rPr>
              <a:t>下一步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9912" y="5788152"/>
            <a:ext cx="3145536" cy="15544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880">
                <a:solidFill>
                  <a:srgbClr val="1F2937"/>
                </a:solidFill>
                <a:latin typeface="Noto Sans CJK SC"/>
              </a:rPr>
              <a:t>建议先做通信统计、</a:t>
            </a:r>
          </a:p>
          <a:p>
            <a:r>
              <a:rPr sz="880">
                <a:solidFill>
                  <a:srgbClr val="1F2937"/>
                </a:solidFill>
                <a:latin typeface="Noto Sans CJK SC"/>
              </a:rPr>
              <a:t>安全状态和实验记录。</a:t>
            </a:r>
          </a:p>
          <a:p>
            <a:r>
              <a:t/>
            </a:r>
          </a:p>
        </p:txBody>
      </p:sp>
      <p:sp>
        <p:nvSpPr>
          <p:cNvPr id="21" name="academic_source_footer"/>
          <p:cNvSpPr txBox="1"/>
          <p:nvPr/>
        </p:nvSpPr>
        <p:spPr>
          <a:xfrm>
            <a:off x="457200" y="6473952"/>
            <a:ext cx="1124712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606F82"/>
                </a:solidFill>
              </a:rPr>
              <a:t>依据：README.md、CODEX.md、docs/pico_udp_sender_ubuntu22_setup.md 与当前源码；建议部分为后续规划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11480" y="228600"/>
            <a:ext cx="11338560" cy="4572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2400" b="1">
                <a:solidFill>
                  <a:srgbClr val="1F2937"/>
                </a:solidFill>
                <a:latin typeface="Noto Sans CJK SC"/>
              </a:rPr>
              <a:t>相对位姿透传优先解决低速、安全与可验证问题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912" y="713232"/>
            <a:ext cx="11155680" cy="29260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150" b="0">
                <a:solidFill>
                  <a:srgbClr val="64748B"/>
                </a:solidFill>
                <a:latin typeface="Noto Sans CJK SC"/>
              </a:rPr>
              <a:t>控制依据来自当前 teleop 节点和 YAML 参数边界；cmd_vel 仅作为目标变化率调试量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024128"/>
            <a:ext cx="11292840" cy="5175885"/>
          </a:xfrm>
          <a:prstGeom prst="rect">
            <a:avLst/>
          </a:prstGeom>
        </p:spPr>
      </p:pic>
      <p:sp>
        <p:nvSpPr>
          <p:cNvPr id="5" name="academic_source_footer"/>
          <p:cNvSpPr txBox="1"/>
          <p:nvPr/>
        </p:nvSpPr>
        <p:spPr>
          <a:xfrm>
            <a:off x="457200" y="6473952"/>
            <a:ext cx="1124712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606F82"/>
                </a:solidFill>
              </a:rPr>
              <a:t>控制依据来自当前 teleop 节点和 YAML 参数边界；cmd_vel 仅作为目标变化率调试量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11480" y="228600"/>
            <a:ext cx="11338560" cy="4572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2400" b="1">
                <a:solidFill>
                  <a:srgbClr val="1F2937"/>
                </a:solidFill>
                <a:latin typeface="Noto Sans CJK SC"/>
              </a:rPr>
              <a:t>基础平台已覆盖输入、控制、适配与现场启动组织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912" y="713232"/>
            <a:ext cx="11155680" cy="29260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150" b="0">
                <a:solidFill>
                  <a:srgbClr val="64748B"/>
                </a:solidFill>
                <a:latin typeface="Noto Sans CJK SC"/>
              </a:rPr>
              <a:t>依据：Unity/PICO 工程、xr_rm_input、xr_rm_teleop、RealManAdapter 与 xr_rm_bringup 当前实现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" y="1234440"/>
          <a:ext cx="11201398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783"/>
                <a:gridCol w="5262402"/>
                <a:gridCol w="3909213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sz="960" b="1">
                          <a:solidFill>
                            <a:srgbClr val="FFFFFF"/>
                          </a:solidFill>
                          <a:latin typeface="Noto Sans CJK SC"/>
                        </a:rPr>
                        <a:t>模块</a:t>
                      </a:r>
                    </a:p>
                  </a:txBody>
                  <a:tcPr marL="54864" marR="54864" marT="36576" marB="36576" anchor="ctr"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60" b="1">
                          <a:solidFill>
                            <a:srgbClr val="FFFFFF"/>
                          </a:solidFill>
                          <a:latin typeface="Noto Sans CJK SC"/>
                        </a:rPr>
                        <a:t>已完成内容</a:t>
                      </a:r>
                    </a:p>
                  </a:txBody>
                  <a:tcPr marL="54864" marR="54864" marT="36576" marB="36576" anchor="ctr"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60" b="1">
                          <a:solidFill>
                            <a:srgbClr val="FFFFFF"/>
                          </a:solidFill>
                          <a:latin typeface="Noto Sans CJK SC"/>
                        </a:rPr>
                        <a:t>汇报价值</a:t>
                      </a:r>
                    </a:p>
                  </a:txBody>
                  <a:tcPr marL="54864" marR="54864" marT="36576" marB="36576" anchor="ctr">
                    <a:solidFill>
                      <a:srgbClr val="0F766E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Unity/PICO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发送 pose、grip、trigger、seq/source_time、pose_valid、axis/buttons；使用预生成 TMP 字体（来源：Unity 工程）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真实 XR 输入与头显诊断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xr_rm_input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非阻塞 UDP 接收；兼容单/双手柄 JSON；pose_valid=false 强制 grip=false；axis_sweep 调试（来源：xr_rm_input）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统一 ROS2 输入接口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xr_rm_teleop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相对位姿透传、坐标映射、限幅、目标滤波和 debug topic（来源：xr_rm_teleop/YAML）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核心控制闭环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RealMan 适配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RM75 连接、rm_movep_canfd 透传、安全速度/加速度、可选初始化与外设配置（来源：realman_adapter.py）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真机接入基础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xr_rm_bringup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arm_debug.launch.py、左右/双臂 YAML、launcher_ui、环境/topic 监控（来源：xr_rm_bringup）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联调组织入口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85800" y="5806440"/>
            <a:ext cx="3291840" cy="621792"/>
          </a:xfrm>
          <a:prstGeom prst="roundRect">
            <a:avLst/>
          </a:prstGeom>
          <a:solidFill>
            <a:srgbClr val="FFFFFF"/>
          </a:solidFill>
          <a:ln w="17780">
            <a:solidFill>
              <a:srgbClr val="16A3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50392" y="5916168"/>
            <a:ext cx="2962656" cy="2286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200" b="1">
                <a:solidFill>
                  <a:srgbClr val="16A34A"/>
                </a:solidFill>
                <a:latin typeface="Noto Sans CJK SC"/>
              </a:rPr>
              <a:t>稳定点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392" y="6245352"/>
            <a:ext cx="2962656" cy="11887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050" b="0">
                <a:solidFill>
                  <a:srgbClr val="1F2937"/>
                </a:solidFill>
                <a:latin typeface="Noto Sans CJK SC"/>
              </a:rPr>
              <a:t>mock、单臂、双臂验证路径清晰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34840" y="5806440"/>
            <a:ext cx="3291840" cy="621792"/>
          </a:xfrm>
          <a:prstGeom prst="roundRect">
            <a:avLst/>
          </a:prstGeom>
          <a:solidFill>
            <a:srgbClr val="FFFFFF"/>
          </a:solidFill>
          <a:ln w="17780">
            <a:solidFill>
              <a:srgbClr val="EA58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599431" y="5916168"/>
            <a:ext cx="2962656" cy="2286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200" b="1">
                <a:solidFill>
                  <a:srgbClr val="EA580C"/>
                </a:solidFill>
                <a:latin typeface="Noto Sans CJK SC"/>
              </a:rPr>
              <a:t>安全点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9431" y="6245352"/>
            <a:ext cx="2962656" cy="11887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050" b="0">
                <a:solidFill>
                  <a:srgbClr val="1F2937"/>
                </a:solidFill>
                <a:latin typeface="Noto Sans CJK SC"/>
              </a:rPr>
              <a:t>pose_valid、grip、超时、异常均可停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83879" y="5806440"/>
            <a:ext cx="3291840" cy="621792"/>
          </a:xfrm>
          <a:prstGeom prst="roundRect">
            <a:avLst/>
          </a:prstGeom>
          <a:solidFill>
            <a:srgbClr val="FFFFFF"/>
          </a:solidFill>
          <a:ln w="17780">
            <a:solidFill>
              <a:srgbClr val="2563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348471" y="5916168"/>
            <a:ext cx="2962656" cy="2286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200" b="1">
                <a:solidFill>
                  <a:srgbClr val="2563EB"/>
                </a:solidFill>
                <a:latin typeface="Noto Sans CJK SC"/>
              </a:rPr>
              <a:t>扩展点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8471" y="6245352"/>
            <a:ext cx="2962656" cy="11887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050" b="0">
                <a:solidFill>
                  <a:srgbClr val="1F2937"/>
                </a:solidFill>
                <a:latin typeface="Noto Sans CJK SC"/>
              </a:rPr>
              <a:t>seq、trigger、视觉与记录链路待扩展</a:t>
            </a:r>
          </a:p>
        </p:txBody>
      </p:sp>
      <p:sp>
        <p:nvSpPr>
          <p:cNvPr id="14" name="academic_source_footer"/>
          <p:cNvSpPr txBox="1"/>
          <p:nvPr/>
        </p:nvSpPr>
        <p:spPr>
          <a:xfrm>
            <a:off x="457200" y="6473952"/>
            <a:ext cx="1124712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606F82"/>
                </a:solidFill>
              </a:rPr>
              <a:t>依据：Unity/PICO 工程、xr_rm_input、xr_rm_teleop、RealManAdapter 与 xr_rm_bringup 当前实现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11480" y="228600"/>
            <a:ext cx="11338560" cy="4572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2400" b="1">
                <a:solidFill>
                  <a:srgbClr val="1F2937"/>
                </a:solidFill>
                <a:latin typeface="Noto Sans CJK SC"/>
              </a:rPr>
              <a:t>分层结构降低了从单臂验证到双臂联调的迁移成本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912" y="713232"/>
            <a:ext cx="11155680" cy="29260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150" b="0">
                <a:solidFill>
                  <a:srgbClr val="64748B"/>
                </a:solidFill>
                <a:latin typeface="Noto Sans CJK SC"/>
              </a:rPr>
              <a:t>依据：当前 ROS2 package、launch/YAML、Unity Sender 与项目文档组织</a:t>
            </a:r>
          </a:p>
        </p:txBody>
      </p:sp>
      <p:pic>
        <p:nvPicPr>
          <p:cNvPr id="12" name="Picture 11" descr="struc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960120"/>
            <a:ext cx="7132320" cy="3429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99248" y="1170432"/>
          <a:ext cx="406907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687"/>
                <a:gridCol w="2580392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sz="960" b="1">
                          <a:solidFill>
                            <a:srgbClr val="FFFFFF"/>
                          </a:solidFill>
                          <a:latin typeface="Noto Sans CJK SC"/>
                        </a:rPr>
                        <a:t>路径</a:t>
                      </a:r>
                    </a:p>
                  </a:txBody>
                  <a:tcPr marL="54864" marR="54864" marT="36576" marB="36576" anchor="ctr"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60" b="1">
                          <a:solidFill>
                            <a:srgbClr val="FFFFFF"/>
                          </a:solidFill>
                          <a:latin typeface="Noto Sans CJK SC"/>
                        </a:rPr>
                        <a:t>职责</a:t>
                      </a:r>
                    </a:p>
                  </a:txBody>
                  <a:tcPr marL="54864" marR="54864" marT="36576" marB="36576" anchor="ctr">
                    <a:solidFill>
                      <a:srgbClr val="0F766E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接口层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XrController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输入层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UDP + sample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控制层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teleop + adapter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启动层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launch/YAML/UI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PICO 端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Unity Sender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699248" y="4617720"/>
            <a:ext cx="4069080" cy="1051560"/>
          </a:xfrm>
          <a:prstGeom prst="roundRect">
            <a:avLst/>
          </a:prstGeom>
          <a:solidFill>
            <a:srgbClr val="FFFFFF"/>
          </a:solidFill>
          <a:ln w="17780">
            <a:solidFill>
              <a:srgbClr val="0F76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863840" y="4727448"/>
            <a:ext cx="3739896" cy="2286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200" b="1">
                <a:solidFill>
                  <a:srgbClr val="0F766E"/>
                </a:solidFill>
                <a:latin typeface="Noto Sans CJK SC"/>
              </a:rPr>
              <a:t>结构特点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840" y="5056631"/>
            <a:ext cx="3739896" cy="54863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940">
                <a:solidFill>
                  <a:srgbClr val="1F2937"/>
                </a:solidFill>
                <a:latin typeface="Noto Sans CJK SC"/>
              </a:rPr>
              <a:t>控制节点保持单臂同构；</a:t>
            </a:r>
          </a:p>
          <a:p>
            <a:r>
              <a:rPr sz="940">
                <a:solidFill>
                  <a:srgbClr val="1F2937"/>
                </a:solidFill>
                <a:latin typeface="Noto Sans CJK SC"/>
              </a:rPr>
              <a:t>双臂由 launch 组合，</a:t>
            </a:r>
          </a:p>
          <a:p>
            <a:r>
              <a:rPr sz="940">
                <a:solidFill>
                  <a:srgbClr val="1F2937"/>
                </a:solidFill>
                <a:latin typeface="Noto Sans CJK SC"/>
              </a:rPr>
              <a:t>参数边界由 YAML 管理。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99248" y="5806440"/>
            <a:ext cx="4069080" cy="566928"/>
          </a:xfrm>
          <a:prstGeom prst="roundRect">
            <a:avLst/>
          </a:prstGeom>
          <a:solidFill>
            <a:srgbClr val="FFFFFF"/>
          </a:solidFill>
          <a:ln w="17780">
            <a:solidFill>
              <a:srgbClr val="16A3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863840" y="5916168"/>
            <a:ext cx="3739896" cy="2286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200" b="1">
                <a:solidFill>
                  <a:srgbClr val="16A34A"/>
                </a:solidFill>
                <a:latin typeface="Noto Sans CJK SC"/>
              </a:rPr>
              <a:t>文档产出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3840" y="6245352"/>
            <a:ext cx="3739896" cy="6400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800" b="0">
                <a:solidFill>
                  <a:srgbClr val="1F2937"/>
                </a:solidFill>
                <a:latin typeface="Noto Sans CJK SC"/>
              </a:rPr>
              <a:t>资料来源：README/CODEX/PICO 文档/源码</a:t>
            </a:r>
          </a:p>
          <a:p>
            <a:r>
              <a:rPr sz="800"/>
              <a:t/>
            </a:r>
          </a:p>
        </p:txBody>
      </p:sp>
      <p:sp>
        <p:nvSpPr>
          <p:cNvPr id="13" name="academic_source_footer"/>
          <p:cNvSpPr txBox="1"/>
          <p:nvPr/>
        </p:nvSpPr>
        <p:spPr>
          <a:xfrm>
            <a:off x="457200" y="6473952"/>
            <a:ext cx="1124712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606F82"/>
                </a:solidFill>
              </a:rPr>
              <a:t>依据：当前 ROS2 package、launch/YAML、Unity Sender 与项目文档组织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11480" y="228600"/>
            <a:ext cx="11338560" cy="4572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2400" b="1">
                <a:solidFill>
                  <a:srgbClr val="1F2937"/>
                </a:solidFill>
                <a:latin typeface="Noto Sans CJK SC"/>
              </a:rPr>
              <a:t>后续应先补齐可观测与安全能力，再接入视觉和半自动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912" y="713232"/>
            <a:ext cx="11155680" cy="29260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150" b="0">
                <a:solidFill>
                  <a:srgbClr val="64748B"/>
                </a:solidFill>
                <a:latin typeface="Noto Sans CJK SC"/>
              </a:rPr>
              <a:t>依据：当前未完成边界与 README 后续优化路线；未声明视觉、避碰、数据记录或自动采摘已完成</a:t>
            </a:r>
          </a:p>
        </p:txBody>
      </p:sp>
      <p:pic>
        <p:nvPicPr>
          <p:cNvPr id="6" name="Picture 5" descr="roadm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960120"/>
            <a:ext cx="11384280" cy="39407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8368" y="4663440"/>
          <a:ext cx="10881359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069"/>
                <a:gridCol w="4387645"/>
                <a:gridCol w="4387645"/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sz="960" b="1">
                          <a:solidFill>
                            <a:srgbClr val="FFFFFF"/>
                          </a:solidFill>
                          <a:latin typeface="Noto Sans CJK SC"/>
                        </a:rPr>
                        <a:t>类别</a:t>
                      </a:r>
                    </a:p>
                  </a:txBody>
                  <a:tcPr marL="54864" marR="54864" marT="36576" marB="36576" anchor="ctr"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60" b="1">
                          <a:solidFill>
                            <a:srgbClr val="FFFFFF"/>
                          </a:solidFill>
                          <a:latin typeface="Noto Sans CJK SC"/>
                        </a:rPr>
                        <a:t>即将完成</a:t>
                      </a:r>
                    </a:p>
                  </a:txBody>
                  <a:tcPr marL="54864" marR="54864" marT="36576" marB="36576" anchor="ctr"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60" b="1">
                          <a:solidFill>
                            <a:srgbClr val="FFFFFF"/>
                          </a:solidFill>
                          <a:latin typeface="Noto Sans CJK SC"/>
                        </a:rPr>
                        <a:t>后续优化</a:t>
                      </a:r>
                    </a:p>
                  </a:txBody>
                  <a:tcPr marL="54864" marR="54864" marT="36576" marB="36576" anchor="ctr">
                    <a:solidFill>
                      <a:srgbClr val="0F766E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通信质量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seq/source_time 频率、延迟、丢包统计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时间同步与状态回传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安全能力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软件急停 topic、UI Stop 状态、停止事件记录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双臂互斥边界与碰撞模型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末端执行器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trigger 映射夹爪开合或比例控制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力控比例与安全上限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感知记录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rosbag2 记录关键话题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D405/D435、TF、目标检测</a:t>
                      </a:r>
                    </a:p>
                  </a:txBody>
                  <a:tcPr marL="54864" marR="54864" marT="36576" marB="36576" anchor="ctr"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sz="919" b="1">
                          <a:solidFill>
                            <a:srgbClr val="1F2937"/>
                          </a:solidFill>
                          <a:latin typeface="Noto Sans CJK SC"/>
                        </a:rPr>
                        <a:t>任务能力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实验流程与评价指标固化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19" b="0">
                          <a:solidFill>
                            <a:srgbClr val="1F2937"/>
                          </a:solidFill>
                          <a:latin typeface="Noto Sans CJK SC"/>
                        </a:rPr>
                        <a:t>半自动采摘状态机</a:t>
                      </a:r>
                    </a:p>
                  </a:txBody>
                  <a:tcPr marL="54864" marR="54864" marT="36576" marB="36576" anchor="ctr"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7" name="academic_source_footer"/>
          <p:cNvSpPr txBox="1"/>
          <p:nvPr/>
        </p:nvSpPr>
        <p:spPr>
          <a:xfrm>
            <a:off x="457200" y="6473952"/>
            <a:ext cx="1124712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606F82"/>
                </a:solidFill>
              </a:rPr>
              <a:t>依据：当前未完成边界与 README 后续优化路线；未声明视觉、避碰、数据记录或自动采摘已完成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